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Oswald Light"/>
      <p:regular r:id="rId55"/>
      <p:bold r:id="rId56"/>
    </p:embeddedFont>
    <p:embeddedFont>
      <p:font typeface="Oswald"/>
      <p:regular r:id="rId57"/>
      <p:bold r:id="rId58"/>
    </p:embeddedFont>
    <p:embeddedFont>
      <p:font typeface="Source Sans Pr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ourceSansPro-boldItalic.fntdata"/><Relationship Id="rId61" Type="http://schemas.openxmlformats.org/officeDocument/2006/relationships/font" Target="fonts/SourceSansPr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SourceSansPr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OswaldLight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Oswald-regular.fntdata"/><Relationship Id="rId12" Type="http://schemas.openxmlformats.org/officeDocument/2006/relationships/slide" Target="slides/slide8.xml"/><Relationship Id="rId56" Type="http://schemas.openxmlformats.org/officeDocument/2006/relationships/font" Target="fonts/OswaldLight-bold.fntdata"/><Relationship Id="rId15" Type="http://schemas.openxmlformats.org/officeDocument/2006/relationships/slide" Target="slides/slide11.xml"/><Relationship Id="rId59" Type="http://schemas.openxmlformats.org/officeDocument/2006/relationships/font" Target="fonts/SourceSansPro-regular.fntdata"/><Relationship Id="rId14" Type="http://schemas.openxmlformats.org/officeDocument/2006/relationships/slide" Target="slides/slide10.xml"/><Relationship Id="rId58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u.hosted.panopto.com/Panopto/Pages/Viewer.aspx?id=1df35d7a-251c-4479-8e83-aeec016260d7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44A9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https://cwu.hosted.panopto.com/Panopto/Pages/Viewer.aspx?id=1df35d7a-251c-4479-8e83-aeec016260d7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https://cwu.zoom.us/j/8718445870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Introduced by Dr.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e7376f598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3e7376f59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what a mathematical model is - how it flows/works together. Should be quick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3415d1585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43415d1585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 secs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This illustrating the models that we’ve looked at - introduce PCOS model that we’ll end 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0338fe849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0338fe8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what a mathematical model like this (with </a:t>
            </a:r>
            <a:r>
              <a:rPr lang="en"/>
              <a:t>differential</a:t>
            </a:r>
            <a:r>
              <a:rPr lang="en"/>
              <a:t> </a:t>
            </a:r>
            <a:r>
              <a:rPr lang="en"/>
              <a:t>equations</a:t>
            </a:r>
            <a:r>
              <a:rPr lang="en"/>
              <a:t>) would look like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0414b3689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40414b368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the closed diff-eq system - showing how it’s balanced between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as an example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0414b3689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0414b368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43415d1585_3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43415d1585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 secs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This illustrating the models that we’ve looked at - introduce PCOS model that we’ll end 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0338fe849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0338fe8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was built off this as a base model - more complex than Chen Ward, could be added onto to better model PCOS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similar to biological system - most </a:t>
            </a:r>
            <a:r>
              <a:rPr lang="en"/>
              <a:t>biologically accurate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0414b3689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0414b368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than Chen Ward, still system of delayed differential equations - cycle - see picture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2f09a83a4_3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42f09a83a4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40506f5816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40506f58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 </a:t>
            </a:r>
            <a:r>
              <a:rPr lang="en"/>
              <a:t>biologically</a:t>
            </a:r>
            <a:r>
              <a:rPr lang="en"/>
              <a:t> accurate - real data vs model results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2f09a83a4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2f09a83a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3415d1585_3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3415d1585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 secs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This illustrating the models that we’ve looked at - introduce PCOS model that we’ll end 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40414b3689_0_3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40414b368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one of the symptoms of PCOS that we focused on - PCOS can be derived from insulin resistence. Why hormone imbalance contribute to these things through insulin resistence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3415d1585_4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43415d158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43415d1585_4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43415d158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3415d1585_4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43415d158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40506f581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40506f581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talk about increased insulin in PCOS Here? Or will we just have these changes be </a:t>
            </a:r>
            <a:r>
              <a:rPr lang="en"/>
              <a:t>effects</a:t>
            </a:r>
            <a:r>
              <a:rPr lang="en"/>
              <a:t> of PCOS and say later that this could be </a:t>
            </a:r>
            <a:r>
              <a:rPr lang="en"/>
              <a:t>because</a:t>
            </a:r>
            <a:r>
              <a:rPr lang="en"/>
              <a:t> of high insulin levels. Kind of hard to talk about these things without mentioning Insulin at some 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what we’ve done to add insulin into the Henrdix model. Should be a quick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for next few slides to see that Insulin is impacting the whole system - indicate with blue color????&gt;&gt;&gt;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40414b3689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40414b368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40414b3689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40414b368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40414b3689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40414b368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373b7502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373b75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in summary, starting with the Insulin’s GnRH pulse, this is the impact we should see in the resulting model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0414b3689_0_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40414b368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parameter changes we did - showing in context of the equations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explain more in the Q&amp;A, these are the things the biology told us to change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0414b3689_0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40414b368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40414b3689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40414b368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43415d1585_3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43415d1585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Resulted in the following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increase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3e57d4901c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3e57d490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4373b75026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4373b750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43415d1585_3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43415d1585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10-15 secs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This illustrating the models that we’ve looked at - introduce PCOS model that we’ll end 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0414b3689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40414b368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40414b3689_0_3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40414b368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metformin (mf) is involved in the equation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40414b3689_0_4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40414b368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adjusted the parameters so that they’d start at value with mf = 0 and go to 1 as mf is increased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of menstrual cycle - different stages, not the Follicular and Luteal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where ovulation happens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40414b3689_0_4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40414b3689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40414b3689_0_4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40414b368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this previously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40414b3689_0_4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40414b368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the same LH graph as MF increases, </a:t>
            </a:r>
            <a:r>
              <a:rPr lang="en"/>
              <a:t>nearly</a:t>
            </a:r>
            <a:r>
              <a:rPr lang="en"/>
              <a:t> lined up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40414b3689_0_4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40414b368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 room for improvements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42c33079c2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42c33079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40414b3689_0_4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40414b368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423ec6d22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423ec6d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423ec6d22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423ec6d2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4373b75026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4373b750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main PCOS treatments, quick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metformin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is NOT the common treatment, BCP 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depth of what is happening on that phase - what happens during ovulation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corpus luteum is, and that 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40414b368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40414b36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main PCOS treatments, quick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metformin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is NOT the common treatment, BCP 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e7376f598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3e7376f59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connection </a:t>
            </a:r>
            <a:r>
              <a:rPr lang="en"/>
              <a:t>between</a:t>
            </a:r>
            <a:r>
              <a:rPr lang="en"/>
              <a:t> the brain and the hormones - brain releases FSH/LH. THe pulse of GnRH - show that all the hormones occur in a feedback/cyclic manner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70430134f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70430134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FSH sent from pituitary to produce estrogen in the granulosa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stimulates progesterone to trigger a positive feedback loop in the pituitary to send LH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LH binds to produce androgen in the theca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Androgen passes the membrane to be aromatized to estrogen again (creating a loop)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e7376f598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3e7376f59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PCOS - explain what might occur, will come back later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e57d490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e57d490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9" name="Google Shape;289;p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" name="Google Shape;290;p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10" Type="http://schemas.openxmlformats.org/officeDocument/2006/relationships/image" Target="../media/image11.png"/><Relationship Id="rId9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Relationship Id="rId7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Relationship Id="rId7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type="ctrTitle"/>
          </p:nvPr>
        </p:nvSpPr>
        <p:spPr>
          <a:xfrm>
            <a:off x="2847975" y="363037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PCOS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(Polycystic Ovarian Syndrome)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Matthew Cowen, Nolan Dahlman, Felicia Pursner, Nate Wilson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Advisor: Dr. Brandy Wiegers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CC-REU NSF summer REU experience (DMS-2050692)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"/>
          <p:cNvSpPr txBox="1"/>
          <p:nvPr>
            <p:ph type="title"/>
          </p:nvPr>
        </p:nvSpPr>
        <p:spPr>
          <a:xfrm>
            <a:off x="1073700" y="336000"/>
            <a:ext cx="70593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use a Mathematical Model?</a:t>
            </a:r>
            <a:endParaRPr/>
          </a:p>
        </p:txBody>
      </p:sp>
      <p:sp>
        <p:nvSpPr>
          <p:cNvPr id="548" name="Google Shape;548;p22"/>
          <p:cNvSpPr txBox="1"/>
          <p:nvPr>
            <p:ph idx="2" type="body"/>
          </p:nvPr>
        </p:nvSpPr>
        <p:spPr>
          <a:xfrm>
            <a:off x="718225" y="1085700"/>
            <a:ext cx="3863700" cy="3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/>
              <a:t>Allows for variation of inputs to produce desired outcomes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/>
              <a:t>Provides visual representation of problem(s)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/>
              <a:t>Solves real world problems accurately and efficiently with use of powerful computing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300" y="1126825"/>
            <a:ext cx="4217525" cy="33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MODELS</a:t>
            </a:r>
            <a:endParaRPr/>
          </a:p>
        </p:txBody>
      </p:sp>
      <p:sp>
        <p:nvSpPr>
          <p:cNvPr id="556" name="Google Shape;556;p23"/>
          <p:cNvSpPr/>
          <p:nvPr/>
        </p:nvSpPr>
        <p:spPr>
          <a:xfrm>
            <a:off x="578575" y="2061650"/>
            <a:ext cx="2100000" cy="1325100"/>
          </a:xfrm>
          <a:prstGeom prst="homePlate">
            <a:avLst>
              <a:gd fmla="val 30129" name="adj"/>
            </a:avLst>
          </a:prstGeom>
          <a:solidFill>
            <a:schemeClr val="accent4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Chen and Ward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23"/>
          <p:cNvSpPr/>
          <p:nvPr/>
        </p:nvSpPr>
        <p:spPr>
          <a:xfrm>
            <a:off x="4521825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07B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PCOS Model: Adding Testosterone and Insulin</a:t>
            </a:r>
            <a:endParaRPr b="1"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23"/>
          <p:cNvSpPr/>
          <p:nvPr/>
        </p:nvSpPr>
        <p:spPr>
          <a:xfrm>
            <a:off x="65048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Metformin on PCOS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Google Shape;559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23"/>
          <p:cNvSpPr/>
          <p:nvPr/>
        </p:nvSpPr>
        <p:spPr>
          <a:xfrm>
            <a:off x="25153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A1D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 PCOS Model using Hendrix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"/>
          <p:cNvSpPr txBox="1"/>
          <p:nvPr>
            <p:ph idx="1" type="body"/>
          </p:nvPr>
        </p:nvSpPr>
        <p:spPr>
          <a:xfrm>
            <a:off x="1122600" y="1902200"/>
            <a:ext cx="33399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Chen and Ward Model consists of 3 differential equations and 5 auxiliary equations. </a:t>
            </a:r>
            <a:endParaRPr/>
          </a:p>
        </p:txBody>
      </p:sp>
      <p:sp>
        <p:nvSpPr>
          <p:cNvPr id="566" name="Google Shape;566;p24"/>
          <p:cNvSpPr txBox="1"/>
          <p:nvPr>
            <p:ph idx="2" type="body"/>
          </p:nvPr>
        </p:nvSpPr>
        <p:spPr>
          <a:xfrm>
            <a:off x="4663663" y="12388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Differential Equations: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Change in masses of the follicle, rupturing follicle, and corpus luteum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Auxiliary Equations: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Hormone</a:t>
            </a:r>
            <a:r>
              <a:rPr lang="en"/>
              <a:t> concentration of FSH, LH, GnRH,  Progesterone, and </a:t>
            </a:r>
            <a:r>
              <a:rPr lang="en"/>
              <a:t>Estrogen</a:t>
            </a:r>
            <a:endParaRPr/>
          </a:p>
        </p:txBody>
      </p:sp>
      <p:sp>
        <p:nvSpPr>
          <p:cNvPr id="567" name="Google Shape;567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24"/>
          <p:cNvSpPr txBox="1"/>
          <p:nvPr>
            <p:ph type="title"/>
          </p:nvPr>
        </p:nvSpPr>
        <p:spPr>
          <a:xfrm>
            <a:off x="1073700" y="336000"/>
            <a:ext cx="70593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Starter Model:  </a:t>
            </a:r>
            <a:r>
              <a:rPr lang="en" sz="2400"/>
              <a:t>Chen and Ward Model</a:t>
            </a:r>
            <a:r>
              <a:rPr lang="en" sz="2400"/>
              <a:t> (2013)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"/>
          <p:cNvSpPr txBox="1"/>
          <p:nvPr>
            <p:ph type="title"/>
          </p:nvPr>
        </p:nvSpPr>
        <p:spPr>
          <a:xfrm>
            <a:off x="1101725" y="0"/>
            <a:ext cx="70593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Chen and Ward Model</a:t>
            </a:r>
            <a:endParaRPr/>
          </a:p>
        </p:txBody>
      </p:sp>
      <p:pic>
        <p:nvPicPr>
          <p:cNvPr id="574" name="Google Shape;574;p25"/>
          <p:cNvPicPr preferRelativeResize="0"/>
          <p:nvPr/>
        </p:nvPicPr>
        <p:blipFill rotWithShape="1">
          <a:blip r:embed="rId3">
            <a:alphaModFix/>
          </a:blip>
          <a:srcRect b="59494" l="0" r="0" t="0"/>
          <a:stretch/>
        </p:blipFill>
        <p:spPr>
          <a:xfrm>
            <a:off x="1185950" y="791400"/>
            <a:ext cx="6800151" cy="13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25"/>
          <p:cNvCxnSpPr/>
          <p:nvPr/>
        </p:nvCxnSpPr>
        <p:spPr>
          <a:xfrm>
            <a:off x="4681525" y="1216225"/>
            <a:ext cx="1877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25"/>
          <p:cNvCxnSpPr/>
          <p:nvPr/>
        </p:nvCxnSpPr>
        <p:spPr>
          <a:xfrm>
            <a:off x="1998200" y="1646225"/>
            <a:ext cx="1877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25"/>
          <p:cNvCxnSpPr/>
          <p:nvPr/>
        </p:nvCxnSpPr>
        <p:spPr>
          <a:xfrm flipH="1">
            <a:off x="4081525" y="1216225"/>
            <a:ext cx="600000" cy="219600"/>
          </a:xfrm>
          <a:prstGeom prst="straightConnector1">
            <a:avLst/>
          </a:prstGeom>
          <a:noFill/>
          <a:ln cap="flat" cmpd="sng" w="19050">
            <a:solidFill>
              <a:srgbClr val="00CEF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25"/>
          <p:cNvSpPr txBox="1"/>
          <p:nvPr/>
        </p:nvSpPr>
        <p:spPr>
          <a:xfrm>
            <a:off x="1269200" y="476525"/>
            <a:ext cx="3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Differential Equations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9" name="Google Shape;579;p25"/>
          <p:cNvPicPr preferRelativeResize="0"/>
          <p:nvPr/>
        </p:nvPicPr>
        <p:blipFill rotWithShape="1">
          <a:blip r:embed="rId3">
            <a:alphaModFix/>
          </a:blip>
          <a:srcRect b="0" l="0" r="0" t="40557"/>
          <a:stretch/>
        </p:blipFill>
        <p:spPr>
          <a:xfrm>
            <a:off x="1269200" y="2542750"/>
            <a:ext cx="6800151" cy="20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5"/>
          <p:cNvSpPr txBox="1"/>
          <p:nvPr/>
        </p:nvSpPr>
        <p:spPr>
          <a:xfrm>
            <a:off x="1269200" y="2158300"/>
            <a:ext cx="3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Auxiliary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Equations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 txBox="1"/>
          <p:nvPr>
            <p:ph type="title"/>
          </p:nvPr>
        </p:nvSpPr>
        <p:spPr>
          <a:xfrm>
            <a:off x="1073700" y="259800"/>
            <a:ext cx="70593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Chen and Ward Model</a:t>
            </a:r>
            <a:endParaRPr/>
          </a:p>
        </p:txBody>
      </p:sp>
      <p:pic>
        <p:nvPicPr>
          <p:cNvPr id="586" name="Google Shape;5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63" y="2925600"/>
            <a:ext cx="3450701" cy="15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859" y="1092236"/>
            <a:ext cx="3323325" cy="163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809" y="1085710"/>
            <a:ext cx="3323325" cy="16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3814" y="2925600"/>
            <a:ext cx="3323323" cy="15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MODELS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95" name="Google Shape;595;p27"/>
          <p:cNvSpPr/>
          <p:nvPr/>
        </p:nvSpPr>
        <p:spPr>
          <a:xfrm>
            <a:off x="578575" y="2061650"/>
            <a:ext cx="2100000" cy="1325100"/>
          </a:xfrm>
          <a:prstGeom prst="homePlate">
            <a:avLst>
              <a:gd fmla="val 3012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Chen and Ward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6" name="Google Shape;596;p27"/>
          <p:cNvSpPr/>
          <p:nvPr/>
        </p:nvSpPr>
        <p:spPr>
          <a:xfrm>
            <a:off x="4521825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07B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PCOS Model: Adding Testosterone and Insulin</a:t>
            </a:r>
            <a:endParaRPr b="1"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7" name="Google Shape;597;p27"/>
          <p:cNvSpPr/>
          <p:nvPr/>
        </p:nvSpPr>
        <p:spPr>
          <a:xfrm>
            <a:off x="65048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Metformin on PCOS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8" name="Google Shape;598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25153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A1DD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 PCOS Model using Hendrix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8"/>
          <p:cNvSpPr txBox="1"/>
          <p:nvPr>
            <p:ph type="title"/>
          </p:nvPr>
        </p:nvSpPr>
        <p:spPr>
          <a:xfrm>
            <a:off x="1073700" y="463400"/>
            <a:ext cx="6996600" cy="4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Hendrix Model (2013)</a:t>
            </a:r>
            <a:endParaRPr sz="2400"/>
          </a:p>
        </p:txBody>
      </p:sp>
      <p:sp>
        <p:nvSpPr>
          <p:cNvPr id="605" name="Google Shape;605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28"/>
          <p:cNvSpPr txBox="1"/>
          <p:nvPr>
            <p:ph idx="1" type="body"/>
          </p:nvPr>
        </p:nvSpPr>
        <p:spPr>
          <a:xfrm>
            <a:off x="682225" y="1824150"/>
            <a:ext cx="33399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Hendrix model consists of  a system of 16 delayed differential equations and 5 auxiliary equations.</a:t>
            </a:r>
            <a:r>
              <a:rPr lang="en"/>
              <a:t> </a:t>
            </a:r>
            <a:endParaRPr/>
          </a:p>
        </p:txBody>
      </p:sp>
      <p:sp>
        <p:nvSpPr>
          <p:cNvPr id="607" name="Google Shape;607;p28"/>
          <p:cNvSpPr txBox="1"/>
          <p:nvPr>
            <p:ph idx="2" type="body"/>
          </p:nvPr>
        </p:nvSpPr>
        <p:spPr>
          <a:xfrm>
            <a:off x="4608477" y="1076550"/>
            <a:ext cx="39483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Differential Equations: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Change in mass of follicle, ruptured follicle, and corpus luteum during cycle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Auxiliary Equations: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Hormone concentration of FSH, LH, Progesterone, Estrogen, and Testosterone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"/>
          <p:cNvSpPr txBox="1"/>
          <p:nvPr>
            <p:ph type="title"/>
          </p:nvPr>
        </p:nvSpPr>
        <p:spPr>
          <a:xfrm>
            <a:off x="2823000" y="0"/>
            <a:ext cx="3498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Hendrix Model  </a:t>
            </a:r>
            <a:endParaRPr sz="2400"/>
          </a:p>
        </p:txBody>
      </p:sp>
      <p:sp>
        <p:nvSpPr>
          <p:cNvPr id="613" name="Google Shape;613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25" y="1380737"/>
            <a:ext cx="3090225" cy="257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75" y="3576225"/>
            <a:ext cx="3952302" cy="136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75" y="1910100"/>
            <a:ext cx="3952302" cy="171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75" y="1512125"/>
            <a:ext cx="4084690" cy="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063" y="920887"/>
            <a:ext cx="4280115" cy="4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850" y="474575"/>
            <a:ext cx="3863744" cy="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9"/>
          <p:cNvSpPr txBox="1"/>
          <p:nvPr/>
        </p:nvSpPr>
        <p:spPr>
          <a:xfrm>
            <a:off x="7869025" y="3774875"/>
            <a:ext cx="1466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libri"/>
                <a:ea typeface="Calibri"/>
                <a:cs typeface="Calibri"/>
                <a:sym typeface="Calibri"/>
              </a:rPr>
              <a:t>Figure from: Modeling Endocrine Control of the Pituitary–Ovarian Axis: Androgenic Influence and Chaotic Dynamics - Angelean Hendrix, et al.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29"/>
          <p:cNvCxnSpPr/>
          <p:nvPr/>
        </p:nvCxnSpPr>
        <p:spPr>
          <a:xfrm>
            <a:off x="2223388" y="1380688"/>
            <a:ext cx="1877700" cy="0"/>
          </a:xfrm>
          <a:prstGeom prst="straightConnector1">
            <a:avLst/>
          </a:prstGeom>
          <a:noFill/>
          <a:ln cap="flat" cmpd="sng" w="38100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29"/>
          <p:cNvCxnSpPr/>
          <p:nvPr/>
        </p:nvCxnSpPr>
        <p:spPr>
          <a:xfrm>
            <a:off x="861550" y="1249250"/>
            <a:ext cx="1142700" cy="12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29"/>
          <p:cNvCxnSpPr/>
          <p:nvPr/>
        </p:nvCxnSpPr>
        <p:spPr>
          <a:xfrm>
            <a:off x="913250" y="1947125"/>
            <a:ext cx="1824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29"/>
          <p:cNvCxnSpPr/>
          <p:nvPr/>
        </p:nvCxnSpPr>
        <p:spPr>
          <a:xfrm flipH="1">
            <a:off x="2021825" y="1380725"/>
            <a:ext cx="361800" cy="241200"/>
          </a:xfrm>
          <a:prstGeom prst="straightConnector1">
            <a:avLst/>
          </a:prstGeom>
          <a:noFill/>
          <a:ln cap="flat" cmpd="sng" w="19050">
            <a:solidFill>
              <a:srgbClr val="00CEF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29"/>
          <p:cNvCxnSpPr/>
          <p:nvPr/>
        </p:nvCxnSpPr>
        <p:spPr>
          <a:xfrm flipH="1" rot="10800000">
            <a:off x="1384125" y="787700"/>
            <a:ext cx="1365600" cy="6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29"/>
          <p:cNvCxnSpPr/>
          <p:nvPr/>
        </p:nvCxnSpPr>
        <p:spPr>
          <a:xfrm flipH="1">
            <a:off x="1655650" y="787613"/>
            <a:ext cx="361800" cy="241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29"/>
          <p:cNvSpPr txBox="1"/>
          <p:nvPr/>
        </p:nvSpPr>
        <p:spPr>
          <a:xfrm>
            <a:off x="5718125" y="1047500"/>
            <a:ext cx="237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Menstrual Cycle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8" name="Google Shape;628;p29"/>
          <p:cNvSpPr/>
          <p:nvPr/>
        </p:nvSpPr>
        <p:spPr>
          <a:xfrm>
            <a:off x="5718125" y="1849975"/>
            <a:ext cx="1625700" cy="160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9"/>
          <p:cNvSpPr txBox="1"/>
          <p:nvPr/>
        </p:nvSpPr>
        <p:spPr>
          <a:xfrm>
            <a:off x="5634025" y="2371650"/>
            <a:ext cx="4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(1)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25" y="1182599"/>
            <a:ext cx="4577951" cy="27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0"/>
          <p:cNvSpPr txBox="1"/>
          <p:nvPr>
            <p:ph type="title"/>
          </p:nvPr>
        </p:nvSpPr>
        <p:spPr>
          <a:xfrm>
            <a:off x="2823000" y="0"/>
            <a:ext cx="3498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Hendrix Model  </a:t>
            </a:r>
            <a:endParaRPr sz="2400"/>
          </a:p>
        </p:txBody>
      </p:sp>
      <p:pic>
        <p:nvPicPr>
          <p:cNvPr id="637" name="Google Shape;6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725" y="1380737"/>
            <a:ext cx="3090225" cy="2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0"/>
          <p:cNvSpPr txBox="1"/>
          <p:nvPr/>
        </p:nvSpPr>
        <p:spPr>
          <a:xfrm>
            <a:off x="7869025" y="3774875"/>
            <a:ext cx="1466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libri"/>
                <a:ea typeface="Calibri"/>
                <a:cs typeface="Calibri"/>
                <a:sym typeface="Calibri"/>
              </a:rPr>
              <a:t>Figure from: Modeling Endocrine Control of the Pituitary–Ovarian Axis: Androgenic Influence and Chaotic Dynamics - Angelean Hendrix, et al. 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30"/>
          <p:cNvSpPr txBox="1"/>
          <p:nvPr/>
        </p:nvSpPr>
        <p:spPr>
          <a:xfrm>
            <a:off x="5718125" y="1047500"/>
            <a:ext cx="237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Menstrual Cycle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 txBox="1"/>
          <p:nvPr>
            <p:ph type="title"/>
          </p:nvPr>
        </p:nvSpPr>
        <p:spPr>
          <a:xfrm>
            <a:off x="1073700" y="0"/>
            <a:ext cx="6996600" cy="5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Hendrix Model</a:t>
            </a:r>
            <a:endParaRPr sz="2400"/>
          </a:p>
        </p:txBody>
      </p:sp>
      <p:sp>
        <p:nvSpPr>
          <p:cNvPr id="645" name="Google Shape;645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500" y="456000"/>
            <a:ext cx="3337901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325" y="2637100"/>
            <a:ext cx="2874149" cy="1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75" y="456000"/>
            <a:ext cx="3483826" cy="1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225" y="2637100"/>
            <a:ext cx="3147149" cy="1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37100"/>
            <a:ext cx="2927475" cy="1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/>
          <p:nvPr/>
        </p:nvSpPr>
        <p:spPr>
          <a:xfrm>
            <a:off x="5974305" y="1680075"/>
            <a:ext cx="2441100" cy="1922100"/>
          </a:xfrm>
          <a:prstGeom prst="roundRect">
            <a:avLst>
              <a:gd fmla="val 16667" name="adj"/>
            </a:avLst>
          </a:prstGeom>
          <a:solidFill>
            <a:srgbClr val="3C78D8">
              <a:alpha val="7255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4"/>
          <p:cNvSpPr/>
          <p:nvPr/>
        </p:nvSpPr>
        <p:spPr>
          <a:xfrm>
            <a:off x="3362580" y="1680075"/>
            <a:ext cx="2441100" cy="1922100"/>
          </a:xfrm>
          <a:prstGeom prst="roundRect">
            <a:avLst>
              <a:gd fmla="val 16667" name="adj"/>
            </a:avLst>
          </a:prstGeom>
          <a:solidFill>
            <a:srgbClr val="A1DD00">
              <a:alpha val="60780"/>
            </a:srgbClr>
          </a:solidFill>
          <a:ln cap="flat" cmpd="sng" w="28575">
            <a:solidFill>
              <a:srgbClr val="A1D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72" name="Google Shape;472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14"/>
          <p:cNvSpPr txBox="1"/>
          <p:nvPr/>
        </p:nvSpPr>
        <p:spPr>
          <a:xfrm>
            <a:off x="3538975" y="2102250"/>
            <a:ext cx="208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Models for the Menstrual Cycle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14"/>
          <p:cNvSpPr txBox="1"/>
          <p:nvPr/>
        </p:nvSpPr>
        <p:spPr>
          <a:xfrm>
            <a:off x="6100325" y="2102250"/>
            <a:ext cx="224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for PCOS and Treatment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750855" y="1680075"/>
            <a:ext cx="2441100" cy="1922100"/>
          </a:xfrm>
          <a:prstGeom prst="roundRect">
            <a:avLst>
              <a:gd fmla="val 16667" name="adj"/>
            </a:avLst>
          </a:prstGeom>
          <a:solidFill>
            <a:srgbClr val="00CEF6">
              <a:alpha val="41180"/>
            </a:srgbClr>
          </a:solidFill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4"/>
          <p:cNvSpPr txBox="1"/>
          <p:nvPr>
            <p:ph idx="1" type="body"/>
          </p:nvPr>
        </p:nvSpPr>
        <p:spPr>
          <a:xfrm>
            <a:off x="676675" y="2032175"/>
            <a:ext cx="2592600" cy="17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Menstrual Cycle:</a:t>
            </a:r>
            <a:endParaRPr sz="21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How PCOS affects it</a:t>
            </a:r>
            <a:endParaRPr sz="21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MODELS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6" name="Google Shape;656;p32"/>
          <p:cNvSpPr/>
          <p:nvPr/>
        </p:nvSpPr>
        <p:spPr>
          <a:xfrm>
            <a:off x="578575" y="2061650"/>
            <a:ext cx="2100000" cy="1325100"/>
          </a:xfrm>
          <a:prstGeom prst="homePlate">
            <a:avLst>
              <a:gd fmla="val 3012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Chen and Ward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32"/>
          <p:cNvSpPr/>
          <p:nvPr/>
        </p:nvSpPr>
        <p:spPr>
          <a:xfrm>
            <a:off x="4521825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07BEE2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PCOS Model: Adding Testosterone and Insulin</a:t>
            </a:r>
            <a:endParaRPr b="1"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32"/>
          <p:cNvSpPr/>
          <p:nvPr/>
        </p:nvSpPr>
        <p:spPr>
          <a:xfrm>
            <a:off x="65048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Metformin on PCOS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32"/>
          <p:cNvSpPr/>
          <p:nvPr/>
        </p:nvSpPr>
        <p:spPr>
          <a:xfrm>
            <a:off x="25153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A1D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 PCOS Model using Hendrix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3"/>
          <p:cNvSpPr txBox="1"/>
          <p:nvPr>
            <p:ph type="title"/>
          </p:nvPr>
        </p:nvSpPr>
        <p:spPr>
          <a:xfrm>
            <a:off x="1047750" y="4055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Insulin Resistance</a:t>
            </a:r>
            <a:endParaRPr sz="2400"/>
          </a:p>
        </p:txBody>
      </p:sp>
      <p:sp>
        <p:nvSpPr>
          <p:cNvPr id="666" name="Google Shape;666;p33"/>
          <p:cNvSpPr txBox="1"/>
          <p:nvPr>
            <p:ph idx="2" type="body"/>
          </p:nvPr>
        </p:nvSpPr>
        <p:spPr>
          <a:xfrm>
            <a:off x="5519675" y="1710863"/>
            <a:ext cx="33399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Treat PCOS as type two diabetes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Luteal phase insulin resistance due to Progesterone increase causes insulin resistance to increase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Rhythmic cycling in menstrual cycling</a:t>
            </a:r>
            <a:endParaRPr sz="1500"/>
          </a:p>
        </p:txBody>
      </p:sp>
      <p:sp>
        <p:nvSpPr>
          <p:cNvPr id="667" name="Google Shape;667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575" y="1552950"/>
            <a:ext cx="2665801" cy="26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3"/>
          <p:cNvPicPr preferRelativeResize="0"/>
          <p:nvPr/>
        </p:nvPicPr>
        <p:blipFill rotWithShape="1">
          <a:blip r:embed="rId4">
            <a:alphaModFix/>
          </a:blip>
          <a:srcRect b="8688" l="0" r="12265" t="23748"/>
          <a:stretch/>
        </p:blipFill>
        <p:spPr>
          <a:xfrm>
            <a:off x="0" y="2313675"/>
            <a:ext cx="2215800" cy="105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p33"/>
          <p:cNvCxnSpPr/>
          <p:nvPr/>
        </p:nvCxnSpPr>
        <p:spPr>
          <a:xfrm>
            <a:off x="1628475" y="3292550"/>
            <a:ext cx="148080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33"/>
          <p:cNvCxnSpPr/>
          <p:nvPr/>
        </p:nvCxnSpPr>
        <p:spPr>
          <a:xfrm>
            <a:off x="2064525" y="2589550"/>
            <a:ext cx="1044900" cy="10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4"/>
          <p:cNvSpPr txBox="1"/>
          <p:nvPr>
            <p:ph type="title"/>
          </p:nvPr>
        </p:nvSpPr>
        <p:spPr>
          <a:xfrm>
            <a:off x="1047750" y="329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Insulin</a:t>
            </a:r>
            <a:endParaRPr/>
          </a:p>
        </p:txBody>
      </p:sp>
      <p:sp>
        <p:nvSpPr>
          <p:cNvPr id="677" name="Google Shape;677;p34"/>
          <p:cNvSpPr txBox="1"/>
          <p:nvPr>
            <p:ph idx="1" type="body"/>
          </p:nvPr>
        </p:nvSpPr>
        <p:spPr>
          <a:xfrm>
            <a:off x="2752650" y="3565000"/>
            <a:ext cx="36387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Mennakumar et al. data of Insulin during the menstrual cycle</a:t>
            </a:r>
            <a:endParaRPr/>
          </a:p>
        </p:txBody>
      </p:sp>
      <p:sp>
        <p:nvSpPr>
          <p:cNvPr id="678" name="Google Shape;678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713" y="1134725"/>
            <a:ext cx="5120576" cy="24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/>
          <p:nvPr>
            <p:ph type="title"/>
          </p:nvPr>
        </p:nvSpPr>
        <p:spPr>
          <a:xfrm>
            <a:off x="1047750" y="329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Insulin</a:t>
            </a:r>
            <a:endParaRPr/>
          </a:p>
        </p:txBody>
      </p:sp>
      <p:sp>
        <p:nvSpPr>
          <p:cNvPr id="685" name="Google Shape;685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" y="1502338"/>
            <a:ext cx="3641999" cy="20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925" y="1502325"/>
            <a:ext cx="3641999" cy="20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5"/>
          <p:cNvSpPr txBox="1"/>
          <p:nvPr/>
        </p:nvSpPr>
        <p:spPr>
          <a:xfrm>
            <a:off x="474025" y="3650675"/>
            <a:ext cx="36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Hermite Interpolation for Control Insulin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9" name="Google Shape;689;p35"/>
          <p:cNvSpPr txBox="1"/>
          <p:nvPr/>
        </p:nvSpPr>
        <p:spPr>
          <a:xfrm>
            <a:off x="4938325" y="3650675"/>
            <a:ext cx="33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Hermite interpolation for PCOS Insulin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"/>
          <p:cNvSpPr txBox="1"/>
          <p:nvPr>
            <p:ph type="title"/>
          </p:nvPr>
        </p:nvSpPr>
        <p:spPr>
          <a:xfrm>
            <a:off x="1047750" y="329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Insulin Ratio</a:t>
            </a:r>
            <a:endParaRPr/>
          </a:p>
        </p:txBody>
      </p:sp>
      <p:sp>
        <p:nvSpPr>
          <p:cNvPr id="695" name="Google Shape;695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6" name="Google Shape;6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00" y="1552950"/>
            <a:ext cx="4057175" cy="23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300" y="1552948"/>
            <a:ext cx="2575274" cy="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6"/>
          <p:cNvSpPr txBox="1"/>
          <p:nvPr/>
        </p:nvSpPr>
        <p:spPr>
          <a:xfrm>
            <a:off x="767638" y="2348900"/>
            <a:ext cx="336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After making an equation like this we have a cyclic model for insulin increase in PCOS patients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7"/>
          <p:cNvSpPr txBox="1"/>
          <p:nvPr>
            <p:ph type="title"/>
          </p:nvPr>
        </p:nvSpPr>
        <p:spPr>
          <a:xfrm>
            <a:off x="1073700" y="533400"/>
            <a:ext cx="69966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PCOS Model</a:t>
            </a:r>
            <a:r>
              <a:rPr lang="en"/>
              <a:t>	</a:t>
            </a:r>
            <a:endParaRPr/>
          </a:p>
        </p:txBody>
      </p:sp>
      <p:sp>
        <p:nvSpPr>
          <p:cNvPr id="704" name="Google Shape;704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37"/>
          <p:cNvSpPr txBox="1"/>
          <p:nvPr>
            <p:ph idx="1" type="body"/>
          </p:nvPr>
        </p:nvSpPr>
        <p:spPr>
          <a:xfrm>
            <a:off x="628950" y="1514575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PCOS model consists of the same 16 differential and 5 auxiliary equations from Hendrix, but with the </a:t>
            </a:r>
            <a:r>
              <a:rPr lang="en">
                <a:solidFill>
                  <a:srgbClr val="00CEF6"/>
                </a:solidFill>
              </a:rPr>
              <a:t>addition of an equation and parameter changes to better fit PCOS.</a:t>
            </a:r>
            <a:endParaRPr>
              <a:solidFill>
                <a:srgbClr val="00CEF6"/>
              </a:solidFill>
            </a:endParaRPr>
          </a:p>
        </p:txBody>
      </p:sp>
      <p:sp>
        <p:nvSpPr>
          <p:cNvPr id="706" name="Google Shape;706;p37"/>
          <p:cNvSpPr txBox="1"/>
          <p:nvPr>
            <p:ph idx="2" type="body"/>
          </p:nvPr>
        </p:nvSpPr>
        <p:spPr>
          <a:xfrm>
            <a:off x="4608477" y="1076550"/>
            <a:ext cx="39483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Differential Equations: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Change in mass of follicle, ruptured follicle, and corpus luteum </a:t>
            </a:r>
            <a:r>
              <a:rPr lang="en">
                <a:solidFill>
                  <a:srgbClr val="00CEF6"/>
                </a:solidFill>
              </a:rPr>
              <a:t>w/ Insulin added</a:t>
            </a:r>
            <a:endParaRPr>
              <a:solidFill>
                <a:srgbClr val="00CEF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Auxiliary Equations: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Hormone concentration of FSH, LH, Progesterone, Estrogen, and Testosterone </a:t>
            </a:r>
            <a:r>
              <a:rPr lang="en">
                <a:solidFill>
                  <a:srgbClr val="00CEF6"/>
                </a:solidFill>
              </a:rPr>
              <a:t>w/ Insulin added</a:t>
            </a:r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Increased Insulin do to Hormones?</a:t>
            </a:r>
            <a:endParaRPr/>
          </a:p>
        </p:txBody>
      </p:sp>
      <p:sp>
        <p:nvSpPr>
          <p:cNvPr id="712" name="Google Shape;712;p38"/>
          <p:cNvSpPr txBox="1"/>
          <p:nvPr>
            <p:ph idx="1" type="body"/>
          </p:nvPr>
        </p:nvSpPr>
        <p:spPr>
          <a:xfrm>
            <a:off x="1131500" y="1552950"/>
            <a:ext cx="3339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Insulin means a higher pulse of GnRH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LH levels will be higher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FSH levels will be similar</a:t>
            </a:r>
            <a:endParaRPr/>
          </a:p>
        </p:txBody>
      </p:sp>
      <p:sp>
        <p:nvSpPr>
          <p:cNvPr id="713" name="Google Shape;713;p3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525" y="1406937"/>
            <a:ext cx="2992826" cy="295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an Increase In LH mean for Other Hormones?</a:t>
            </a:r>
            <a:endParaRPr/>
          </a:p>
        </p:txBody>
      </p:sp>
      <p:sp>
        <p:nvSpPr>
          <p:cNvPr id="720" name="Google Shape;720;p39"/>
          <p:cNvSpPr txBox="1"/>
          <p:nvPr>
            <p:ph idx="1" type="body"/>
          </p:nvPr>
        </p:nvSpPr>
        <p:spPr>
          <a:xfrm>
            <a:off x="332525" y="1552950"/>
            <a:ext cx="36153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Khashchenko, Elena et al. we see FSH levels remain the same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There is an increase in the ratio of LH:FSH (From 0.7 → 1.6 possibly higher)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More Androgens are being created than can be converted to Estrogen</a:t>
            </a:r>
            <a:endParaRPr/>
          </a:p>
        </p:txBody>
      </p:sp>
      <p:sp>
        <p:nvSpPr>
          <p:cNvPr id="721" name="Google Shape;721;p3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500" y="1633313"/>
            <a:ext cx="49053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9"/>
          <p:cNvSpPr/>
          <p:nvPr/>
        </p:nvSpPr>
        <p:spPr>
          <a:xfrm>
            <a:off x="5221325" y="3403050"/>
            <a:ext cx="1167300" cy="205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Androgens?</a:t>
            </a:r>
            <a:endParaRPr/>
          </a:p>
        </p:txBody>
      </p:sp>
      <p:sp>
        <p:nvSpPr>
          <p:cNvPr id="729" name="Google Shape;729;p40"/>
          <p:cNvSpPr txBox="1"/>
          <p:nvPr>
            <p:ph idx="1" type="body"/>
          </p:nvPr>
        </p:nvSpPr>
        <p:spPr>
          <a:xfrm>
            <a:off x="353750" y="1552975"/>
            <a:ext cx="378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Increase in Androgens DO NOT increase Estrogen production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Insulin decreases aromatase’s ability to convert Androgens to Estrogen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Leaving Androgens high and Estrogen Low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500" y="1633313"/>
            <a:ext cx="49053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0"/>
          <p:cNvSpPr/>
          <p:nvPr/>
        </p:nvSpPr>
        <p:spPr>
          <a:xfrm>
            <a:off x="6820275" y="3112975"/>
            <a:ext cx="502200" cy="191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3" name="Google Shape;733;p40"/>
          <p:cNvCxnSpPr/>
          <p:nvPr/>
        </p:nvCxnSpPr>
        <p:spPr>
          <a:xfrm rot="10800000">
            <a:off x="7372300" y="3006850"/>
            <a:ext cx="6900" cy="424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 txBox="1"/>
          <p:nvPr>
            <p:ph type="title"/>
          </p:nvPr>
        </p:nvSpPr>
        <p:spPr>
          <a:xfrm>
            <a:off x="1047750" y="329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Expect to See with an Increase in Insulin?</a:t>
            </a:r>
            <a:endParaRPr/>
          </a:p>
        </p:txBody>
      </p:sp>
      <p:sp>
        <p:nvSpPr>
          <p:cNvPr id="739" name="Google Shape;739;p41"/>
          <p:cNvSpPr txBox="1"/>
          <p:nvPr>
            <p:ph idx="1" type="body"/>
          </p:nvPr>
        </p:nvSpPr>
        <p:spPr>
          <a:xfrm>
            <a:off x="721175" y="1349925"/>
            <a:ext cx="28476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Increase in: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GnRH Pulse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LH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Testosterone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1" name="Google Shape;741;p41"/>
          <p:cNvSpPr txBox="1"/>
          <p:nvPr>
            <p:ph idx="1" type="body"/>
          </p:nvPr>
        </p:nvSpPr>
        <p:spPr>
          <a:xfrm>
            <a:off x="721163" y="2782300"/>
            <a:ext cx="2019300" cy="27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Decrease in: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Estrogen</a:t>
            </a:r>
            <a:r>
              <a:rPr lang="en">
                <a:solidFill>
                  <a:srgbClr val="000000"/>
                </a:solidFill>
              </a:rPr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Progesterone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41"/>
          <p:cNvCxnSpPr/>
          <p:nvPr/>
        </p:nvCxnSpPr>
        <p:spPr>
          <a:xfrm flipH="1" rot="10800000">
            <a:off x="630325" y="1555650"/>
            <a:ext cx="7200" cy="1117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41"/>
          <p:cNvCxnSpPr/>
          <p:nvPr/>
        </p:nvCxnSpPr>
        <p:spPr>
          <a:xfrm>
            <a:off x="633925" y="3020450"/>
            <a:ext cx="0" cy="8631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41"/>
          <p:cNvCxnSpPr/>
          <p:nvPr/>
        </p:nvCxnSpPr>
        <p:spPr>
          <a:xfrm flipH="1" rot="10800000">
            <a:off x="3568775" y="3111400"/>
            <a:ext cx="1167300" cy="72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41"/>
          <p:cNvSpPr txBox="1"/>
          <p:nvPr/>
        </p:nvSpPr>
        <p:spPr>
          <a:xfrm>
            <a:off x="3520275" y="2163900"/>
            <a:ext cx="2490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 in: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FSH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6" name="Google Shape;7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75" y="1396662"/>
            <a:ext cx="2992826" cy="295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41"/>
          <p:cNvCxnSpPr/>
          <p:nvPr/>
        </p:nvCxnSpPr>
        <p:spPr>
          <a:xfrm rot="10800000">
            <a:off x="6629050" y="1845125"/>
            <a:ext cx="600" cy="410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41"/>
          <p:cNvCxnSpPr/>
          <p:nvPr/>
        </p:nvCxnSpPr>
        <p:spPr>
          <a:xfrm rot="10800000">
            <a:off x="7861513" y="2782300"/>
            <a:ext cx="600" cy="410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41"/>
          <p:cNvCxnSpPr/>
          <p:nvPr/>
        </p:nvCxnSpPr>
        <p:spPr>
          <a:xfrm>
            <a:off x="6007775" y="3931400"/>
            <a:ext cx="5400" cy="4230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41"/>
          <p:cNvCxnSpPr/>
          <p:nvPr/>
        </p:nvCxnSpPr>
        <p:spPr>
          <a:xfrm>
            <a:off x="8107600" y="3931400"/>
            <a:ext cx="5400" cy="4230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41"/>
          <p:cNvCxnSpPr/>
          <p:nvPr/>
        </p:nvCxnSpPr>
        <p:spPr>
          <a:xfrm flipH="1" rot="10800000">
            <a:off x="5733750" y="3020450"/>
            <a:ext cx="451200" cy="3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Menstrual Cycle</a:t>
            </a:r>
            <a:endParaRPr/>
          </a:p>
        </p:txBody>
      </p:sp>
      <p:sp>
        <p:nvSpPr>
          <p:cNvPr id="482" name="Google Shape;482;p15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is and how PCOS affects it</a:t>
            </a:r>
            <a:endParaRPr/>
          </a:p>
        </p:txBody>
      </p:sp>
      <p:sp>
        <p:nvSpPr>
          <p:cNvPr id="483" name="Google Shape;483;p15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4" name="Google Shape;484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"/>
          <p:cNvSpPr txBox="1"/>
          <p:nvPr>
            <p:ph type="title"/>
          </p:nvPr>
        </p:nvSpPr>
        <p:spPr>
          <a:xfrm>
            <a:off x="1073700" y="-124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Parameters Changed</a:t>
            </a:r>
            <a:endParaRPr/>
          </a:p>
        </p:txBody>
      </p:sp>
      <p:sp>
        <p:nvSpPr>
          <p:cNvPr id="757" name="Google Shape;757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8" name="Google Shape;7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4" y="2419762"/>
            <a:ext cx="3809083" cy="6329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42"/>
          <p:cNvCxnSpPr/>
          <p:nvPr/>
        </p:nvCxnSpPr>
        <p:spPr>
          <a:xfrm>
            <a:off x="627725" y="2665838"/>
            <a:ext cx="246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0" name="Google Shape;7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17" y="2440554"/>
            <a:ext cx="4009682" cy="39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855" y="1913422"/>
            <a:ext cx="3963822" cy="42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7902" y="1500097"/>
            <a:ext cx="3209333" cy="356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42"/>
          <p:cNvCxnSpPr/>
          <p:nvPr/>
        </p:nvCxnSpPr>
        <p:spPr>
          <a:xfrm>
            <a:off x="5674307" y="1757888"/>
            <a:ext cx="223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42"/>
          <p:cNvCxnSpPr/>
          <p:nvPr/>
        </p:nvCxnSpPr>
        <p:spPr>
          <a:xfrm>
            <a:off x="5116022" y="1761626"/>
            <a:ext cx="211500" cy="0"/>
          </a:xfrm>
          <a:prstGeom prst="straightConnector1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2"/>
          <p:cNvCxnSpPr/>
          <p:nvPr/>
        </p:nvCxnSpPr>
        <p:spPr>
          <a:xfrm>
            <a:off x="5407157" y="1761626"/>
            <a:ext cx="211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5062759" y="2736262"/>
            <a:ext cx="2358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2"/>
          <p:cNvCxnSpPr/>
          <p:nvPr/>
        </p:nvCxnSpPr>
        <p:spPr>
          <a:xfrm>
            <a:off x="4926179" y="3110618"/>
            <a:ext cx="235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8" name="Google Shape;76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4250" y="3110625"/>
            <a:ext cx="2975789" cy="52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5431" y="3403576"/>
            <a:ext cx="1716320" cy="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2923" y="3773907"/>
            <a:ext cx="3464201" cy="337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1" name="Google Shape;771;p42"/>
          <p:cNvCxnSpPr/>
          <p:nvPr/>
        </p:nvCxnSpPr>
        <p:spPr>
          <a:xfrm>
            <a:off x="5473203" y="4038925"/>
            <a:ext cx="215700" cy="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42"/>
          <p:cNvCxnSpPr/>
          <p:nvPr/>
        </p:nvCxnSpPr>
        <p:spPr>
          <a:xfrm>
            <a:off x="7289301" y="4137921"/>
            <a:ext cx="240600" cy="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42"/>
          <p:cNvCxnSpPr/>
          <p:nvPr/>
        </p:nvCxnSpPr>
        <p:spPr>
          <a:xfrm>
            <a:off x="5507768" y="3421961"/>
            <a:ext cx="453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42"/>
          <p:cNvCxnSpPr/>
          <p:nvPr/>
        </p:nvCxnSpPr>
        <p:spPr>
          <a:xfrm flipH="1" rot="10800000">
            <a:off x="5397250" y="1757813"/>
            <a:ext cx="246600" cy="7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2"/>
          <p:cNvCxnSpPr/>
          <p:nvPr/>
        </p:nvCxnSpPr>
        <p:spPr>
          <a:xfrm flipH="1">
            <a:off x="5233543" y="1758116"/>
            <a:ext cx="251700" cy="239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42"/>
          <p:cNvCxnSpPr/>
          <p:nvPr/>
        </p:nvCxnSpPr>
        <p:spPr>
          <a:xfrm flipH="1" rot="10800000">
            <a:off x="6261625" y="2208525"/>
            <a:ext cx="246600" cy="78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42"/>
          <p:cNvCxnSpPr/>
          <p:nvPr/>
        </p:nvCxnSpPr>
        <p:spPr>
          <a:xfrm flipH="1">
            <a:off x="5339518" y="2208828"/>
            <a:ext cx="1010100" cy="319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8" name="Google Shape;778;p42"/>
          <p:cNvPicPr preferRelativeResize="0"/>
          <p:nvPr/>
        </p:nvPicPr>
        <p:blipFill rotWithShape="1">
          <a:blip r:embed="rId10">
            <a:alphaModFix/>
          </a:blip>
          <a:srcRect b="79235" l="0" r="0" t="0"/>
          <a:stretch/>
        </p:blipFill>
        <p:spPr>
          <a:xfrm>
            <a:off x="4408775" y="2837875"/>
            <a:ext cx="3952302" cy="356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42"/>
          <p:cNvCxnSpPr/>
          <p:nvPr/>
        </p:nvCxnSpPr>
        <p:spPr>
          <a:xfrm>
            <a:off x="4971750" y="3129263"/>
            <a:ext cx="1770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42"/>
          <p:cNvCxnSpPr/>
          <p:nvPr/>
        </p:nvCxnSpPr>
        <p:spPr>
          <a:xfrm>
            <a:off x="6973975" y="2805525"/>
            <a:ext cx="1839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42"/>
          <p:cNvCxnSpPr/>
          <p:nvPr/>
        </p:nvCxnSpPr>
        <p:spPr>
          <a:xfrm flipH="1">
            <a:off x="5205275" y="2704763"/>
            <a:ext cx="1881900" cy="2262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42"/>
          <p:cNvCxnSpPr/>
          <p:nvPr/>
        </p:nvCxnSpPr>
        <p:spPr>
          <a:xfrm>
            <a:off x="7202825" y="3648963"/>
            <a:ext cx="2559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42"/>
          <p:cNvCxnSpPr/>
          <p:nvPr/>
        </p:nvCxnSpPr>
        <p:spPr>
          <a:xfrm flipH="1">
            <a:off x="5756968" y="3533628"/>
            <a:ext cx="1548000" cy="2181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42"/>
          <p:cNvCxnSpPr/>
          <p:nvPr/>
        </p:nvCxnSpPr>
        <p:spPr>
          <a:xfrm flipH="1" rot="10800000">
            <a:off x="5057350" y="2214988"/>
            <a:ext cx="246600" cy="7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42"/>
          <p:cNvCxnSpPr/>
          <p:nvPr/>
        </p:nvCxnSpPr>
        <p:spPr>
          <a:xfrm>
            <a:off x="5546775" y="1098825"/>
            <a:ext cx="177000" cy="419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42"/>
          <p:cNvCxnSpPr/>
          <p:nvPr/>
        </p:nvCxnSpPr>
        <p:spPr>
          <a:xfrm>
            <a:off x="2561150" y="3127125"/>
            <a:ext cx="2815800" cy="13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The Insulin Ratio: Parameter Example</a:t>
            </a:r>
            <a:endParaRPr/>
          </a:p>
        </p:txBody>
      </p:sp>
      <p:sp>
        <p:nvSpPr>
          <p:cNvPr id="792" name="Google Shape;792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43"/>
          <p:cNvSpPr txBox="1"/>
          <p:nvPr/>
        </p:nvSpPr>
        <p:spPr>
          <a:xfrm>
            <a:off x="926825" y="2348400"/>
            <a:ext cx="30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 want to add the insulin ratio equation to all the parameters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94" name="Google Shape;794;p43"/>
          <p:cNvPicPr preferRelativeResize="0"/>
          <p:nvPr/>
        </p:nvPicPr>
        <p:blipFill rotWithShape="1">
          <a:blip r:embed="rId3">
            <a:alphaModFix/>
          </a:blip>
          <a:srcRect b="4743" l="0" r="0" t="4734"/>
          <a:stretch/>
        </p:blipFill>
        <p:spPr>
          <a:xfrm>
            <a:off x="3848775" y="2055025"/>
            <a:ext cx="3967474" cy="10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3"/>
          <p:cNvPicPr preferRelativeResize="0"/>
          <p:nvPr/>
        </p:nvPicPr>
        <p:blipFill rotWithShape="1">
          <a:blip r:embed="rId4">
            <a:alphaModFix/>
          </a:blip>
          <a:srcRect b="0" l="0" r="30157" t="0"/>
          <a:stretch/>
        </p:blipFill>
        <p:spPr>
          <a:xfrm>
            <a:off x="683025" y="1349925"/>
            <a:ext cx="2408725" cy="3179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43"/>
          <p:cNvCxnSpPr/>
          <p:nvPr/>
        </p:nvCxnSpPr>
        <p:spPr>
          <a:xfrm>
            <a:off x="714097" y="2150088"/>
            <a:ext cx="211500" cy="0"/>
          </a:xfrm>
          <a:prstGeom prst="straightConnector1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43"/>
          <p:cNvCxnSpPr/>
          <p:nvPr/>
        </p:nvCxnSpPr>
        <p:spPr>
          <a:xfrm>
            <a:off x="735800" y="2488950"/>
            <a:ext cx="219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43"/>
          <p:cNvCxnSpPr/>
          <p:nvPr/>
        </p:nvCxnSpPr>
        <p:spPr>
          <a:xfrm>
            <a:off x="722150" y="2986488"/>
            <a:ext cx="2613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43"/>
          <p:cNvCxnSpPr/>
          <p:nvPr/>
        </p:nvCxnSpPr>
        <p:spPr>
          <a:xfrm>
            <a:off x="718400" y="3626200"/>
            <a:ext cx="1770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43"/>
          <p:cNvCxnSpPr/>
          <p:nvPr/>
        </p:nvCxnSpPr>
        <p:spPr>
          <a:xfrm>
            <a:off x="717500" y="4130038"/>
            <a:ext cx="2559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43"/>
          <p:cNvCxnSpPr/>
          <p:nvPr/>
        </p:nvCxnSpPr>
        <p:spPr>
          <a:xfrm>
            <a:off x="715351" y="4456271"/>
            <a:ext cx="240600" cy="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43"/>
          <p:cNvCxnSpPr/>
          <p:nvPr/>
        </p:nvCxnSpPr>
        <p:spPr>
          <a:xfrm>
            <a:off x="705950" y="1811250"/>
            <a:ext cx="201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The Insulin Ratio</a:t>
            </a:r>
            <a:endParaRPr/>
          </a:p>
        </p:txBody>
      </p:sp>
      <p:sp>
        <p:nvSpPr>
          <p:cNvPr id="808" name="Google Shape;808;p4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9" name="Google Shape;809;p44"/>
          <p:cNvPicPr preferRelativeResize="0"/>
          <p:nvPr/>
        </p:nvPicPr>
        <p:blipFill rotWithShape="1">
          <a:blip r:embed="rId3">
            <a:alphaModFix/>
          </a:blip>
          <a:srcRect b="209" l="0" r="0" t="219"/>
          <a:stretch/>
        </p:blipFill>
        <p:spPr>
          <a:xfrm>
            <a:off x="414350" y="2073400"/>
            <a:ext cx="3491025" cy="16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324" y="3057496"/>
            <a:ext cx="4481598" cy="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324" y="2000825"/>
            <a:ext cx="3809083" cy="63298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4"/>
          <p:cNvSpPr txBox="1"/>
          <p:nvPr/>
        </p:nvSpPr>
        <p:spPr>
          <a:xfrm>
            <a:off x="4414775" y="1673200"/>
            <a:ext cx="11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Old Equation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3" name="Google Shape;813;p44"/>
          <p:cNvSpPr txBox="1"/>
          <p:nvPr/>
        </p:nvSpPr>
        <p:spPr>
          <a:xfrm>
            <a:off x="4414775" y="2740475"/>
            <a:ext cx="16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New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5"/>
          <p:cNvSpPr txBox="1"/>
          <p:nvPr>
            <p:ph type="title"/>
          </p:nvPr>
        </p:nvSpPr>
        <p:spPr>
          <a:xfrm>
            <a:off x="1073700" y="3390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Model with Changed Parameters</a:t>
            </a:r>
            <a:endParaRPr/>
          </a:p>
        </p:txBody>
      </p:sp>
      <p:sp>
        <p:nvSpPr>
          <p:cNvPr id="819" name="Google Shape;819;p4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0" name="Google Shape;8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800" y="1782637"/>
            <a:ext cx="2915175" cy="12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199" y="2539625"/>
            <a:ext cx="2915200" cy="133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62" y="1825063"/>
            <a:ext cx="2771825" cy="124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576" y="3196550"/>
            <a:ext cx="2863612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161" y="3058575"/>
            <a:ext cx="2728337" cy="124532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5"/>
          <p:cNvSpPr txBox="1"/>
          <p:nvPr/>
        </p:nvSpPr>
        <p:spPr>
          <a:xfrm>
            <a:off x="463500" y="1239838"/>
            <a:ext cx="16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Increase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6" name="Google Shape;826;p45"/>
          <p:cNvSpPr txBox="1"/>
          <p:nvPr/>
        </p:nvSpPr>
        <p:spPr>
          <a:xfrm>
            <a:off x="3385300" y="1218600"/>
            <a:ext cx="17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Decrease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7" name="Google Shape;827;p45"/>
          <p:cNvSpPr txBox="1"/>
          <p:nvPr/>
        </p:nvSpPr>
        <p:spPr>
          <a:xfrm>
            <a:off x="6426775" y="1825075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Similarity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6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833" name="Google Shape;833;p46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affected the PCOS model</a:t>
            </a:r>
            <a:endParaRPr/>
          </a:p>
        </p:txBody>
      </p:sp>
      <p:sp>
        <p:nvSpPr>
          <p:cNvPr id="834" name="Google Shape;834;p4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835" name="Google Shape;835;p4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Treating PCOS</a:t>
            </a:r>
            <a:endParaRPr/>
          </a:p>
        </p:txBody>
      </p:sp>
      <p:sp>
        <p:nvSpPr>
          <p:cNvPr id="841" name="Google Shape;841;p47"/>
          <p:cNvSpPr txBox="1"/>
          <p:nvPr>
            <p:ph idx="1" type="body"/>
          </p:nvPr>
        </p:nvSpPr>
        <p:spPr>
          <a:xfrm>
            <a:off x="9029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Typical Treatment: Birth Control</a:t>
            </a:r>
            <a:endParaRPr i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Rebalance hormones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Clears acne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Reduces hair growth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Prevents pregnancy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Many options available</a:t>
            </a:r>
            <a:endParaRPr/>
          </a:p>
        </p:txBody>
      </p:sp>
      <p:sp>
        <p:nvSpPr>
          <p:cNvPr id="842" name="Google Shape;842;p47"/>
          <p:cNvSpPr txBox="1"/>
          <p:nvPr>
            <p:ph idx="2" type="body"/>
          </p:nvPr>
        </p:nvSpPr>
        <p:spPr>
          <a:xfrm>
            <a:off x="4748777" y="1552950"/>
            <a:ext cx="38361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Our Treatment: Metformin</a:t>
            </a:r>
            <a:endParaRPr i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Used for Type II Diabetes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Lowers insulin and androgen levels which can lower BMI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High BMI causes hormones to be unbalanced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Can be pregnant due to ovulation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Not a prescription for PCOS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MODELS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49" name="Google Shape;849;p48"/>
          <p:cNvSpPr/>
          <p:nvPr/>
        </p:nvSpPr>
        <p:spPr>
          <a:xfrm>
            <a:off x="578575" y="2061650"/>
            <a:ext cx="2100000" cy="1325100"/>
          </a:xfrm>
          <a:prstGeom prst="homePlate">
            <a:avLst>
              <a:gd fmla="val 3012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Chen and Ward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4521825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07B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PCOS Model: Adding Testosterone and Insulin</a:t>
            </a:r>
            <a:endParaRPr b="1"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8"/>
          <p:cNvSpPr/>
          <p:nvPr/>
        </p:nvSpPr>
        <p:spPr>
          <a:xfrm>
            <a:off x="65048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chemeClr val="accent2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Metformin on PCOS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515300" y="2061650"/>
            <a:ext cx="2154000" cy="1325100"/>
          </a:xfrm>
          <a:prstGeom prst="chevron">
            <a:avLst>
              <a:gd fmla="val 29853" name="adj"/>
            </a:avLst>
          </a:prstGeom>
          <a:solidFill>
            <a:srgbClr val="A1D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 PCOS Model using Hendrix Model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as a Treatment</a:t>
            </a:r>
            <a:endParaRPr/>
          </a:p>
        </p:txBody>
      </p:sp>
      <p:sp>
        <p:nvSpPr>
          <p:cNvPr id="859" name="Google Shape;859;p49"/>
          <p:cNvSpPr txBox="1"/>
          <p:nvPr>
            <p:ph idx="1" type="body"/>
          </p:nvPr>
        </p:nvSpPr>
        <p:spPr>
          <a:xfrm>
            <a:off x="373050" y="715800"/>
            <a:ext cx="83979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goal is to return insulin levels to normal using Metformin as a treatment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Therefore adding metformin to our equations will reduce the insulin ratio closer to 1:1</a:t>
            </a:r>
            <a:endParaRPr/>
          </a:p>
        </p:txBody>
      </p:sp>
      <p:sp>
        <p:nvSpPr>
          <p:cNvPr id="860" name="Google Shape;860;p4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75" y="1940988"/>
            <a:ext cx="3641999" cy="20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075" y="1940975"/>
            <a:ext cx="3641999" cy="20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9"/>
          <p:cNvSpPr txBox="1"/>
          <p:nvPr/>
        </p:nvSpPr>
        <p:spPr>
          <a:xfrm>
            <a:off x="499075" y="4089325"/>
            <a:ext cx="3642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Values around 10 ng/mL (Control)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4" name="Google Shape;864;p49"/>
          <p:cNvSpPr txBox="1"/>
          <p:nvPr/>
        </p:nvSpPr>
        <p:spPr>
          <a:xfrm>
            <a:off x="4952475" y="4089325"/>
            <a:ext cx="33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Values around 25 ng/mL (PCOS)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as a Treatment: Insulin Ratio</a:t>
            </a:r>
            <a:endParaRPr/>
          </a:p>
        </p:txBody>
      </p:sp>
      <p:sp>
        <p:nvSpPr>
          <p:cNvPr id="870" name="Google Shape;870;p50"/>
          <p:cNvSpPr txBox="1"/>
          <p:nvPr>
            <p:ph idx="1" type="body"/>
          </p:nvPr>
        </p:nvSpPr>
        <p:spPr>
          <a:xfrm>
            <a:off x="1089600" y="1349925"/>
            <a:ext cx="69129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15 ng/mL of range with Metformin’s </a:t>
            </a:r>
            <a:r>
              <a:rPr lang="en"/>
              <a:t>efficiency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2" name="Google Shape;8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687" y="1924426"/>
            <a:ext cx="3386725" cy="6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721" y="2999775"/>
            <a:ext cx="2566825" cy="14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700" y="2986738"/>
            <a:ext cx="2612128" cy="1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0"/>
          <p:cNvSpPr txBox="1"/>
          <p:nvPr/>
        </p:nvSpPr>
        <p:spPr>
          <a:xfrm>
            <a:off x="1311732" y="2601776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6" name="Google Shape;876;p50"/>
          <p:cNvSpPr txBox="1"/>
          <p:nvPr/>
        </p:nvSpPr>
        <p:spPr>
          <a:xfrm>
            <a:off x="4973707" y="2601776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15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1"/>
          <p:cNvSpPr txBox="1"/>
          <p:nvPr>
            <p:ph type="title"/>
          </p:nvPr>
        </p:nvSpPr>
        <p:spPr>
          <a:xfrm>
            <a:off x="1040675" y="3794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as a Treatment: Parameters</a:t>
            </a:r>
            <a:endParaRPr/>
          </a:p>
        </p:txBody>
      </p:sp>
      <p:sp>
        <p:nvSpPr>
          <p:cNvPr id="882" name="Google Shape;882;p51"/>
          <p:cNvSpPr txBox="1"/>
          <p:nvPr>
            <p:ph idx="1" type="body"/>
          </p:nvPr>
        </p:nvSpPr>
        <p:spPr>
          <a:xfrm>
            <a:off x="1138575" y="1143950"/>
            <a:ext cx="66489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of the main concerns is returning the parameters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back to the Hendrix Model parameters</a:t>
            </a:r>
            <a:endParaRPr/>
          </a:p>
        </p:txBody>
      </p:sp>
      <p:sp>
        <p:nvSpPr>
          <p:cNvPr id="883" name="Google Shape;883;p5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4" name="Google Shape;8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475" y="2091038"/>
            <a:ext cx="2309950" cy="4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50" y="3878558"/>
            <a:ext cx="1775641" cy="30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428" y="3865689"/>
            <a:ext cx="1748100" cy="327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51"/>
          <p:cNvCxnSpPr/>
          <p:nvPr/>
        </p:nvCxnSpPr>
        <p:spPr>
          <a:xfrm flipH="1" rot="10800000">
            <a:off x="2413399" y="4026580"/>
            <a:ext cx="611700" cy="5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8" name="Google Shape;888;p51"/>
          <p:cNvCxnSpPr/>
          <p:nvPr/>
        </p:nvCxnSpPr>
        <p:spPr>
          <a:xfrm flipH="1" rot="10800000">
            <a:off x="5266438" y="4026580"/>
            <a:ext cx="611700" cy="5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51"/>
          <p:cNvSpPr txBox="1"/>
          <p:nvPr/>
        </p:nvSpPr>
        <p:spPr>
          <a:xfrm>
            <a:off x="812757" y="3497501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3194075" y="3497501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10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1" name="Google Shape;891;p51"/>
          <p:cNvSpPr txBox="1"/>
          <p:nvPr/>
        </p:nvSpPr>
        <p:spPr>
          <a:xfrm>
            <a:off x="6171074" y="3497501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15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2" name="Google Shape;89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163" y="3072075"/>
            <a:ext cx="2102575" cy="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1066" y="3891452"/>
            <a:ext cx="2317534" cy="353523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51"/>
          <p:cNvSpPr txBox="1"/>
          <p:nvPr/>
        </p:nvSpPr>
        <p:spPr>
          <a:xfrm>
            <a:off x="3213182" y="2671876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 txBox="1"/>
          <p:nvPr>
            <p:ph type="title"/>
          </p:nvPr>
        </p:nvSpPr>
        <p:spPr>
          <a:xfrm>
            <a:off x="1073700" y="575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Menstrual Cycle Phases</a:t>
            </a:r>
            <a:endParaRPr sz="2500"/>
          </a:p>
        </p:txBody>
      </p:sp>
      <p:sp>
        <p:nvSpPr>
          <p:cNvPr id="490" name="Google Shape;490;p16"/>
          <p:cNvSpPr txBox="1"/>
          <p:nvPr>
            <p:ph idx="1" type="body"/>
          </p:nvPr>
        </p:nvSpPr>
        <p:spPr>
          <a:xfrm>
            <a:off x="338150" y="1641300"/>
            <a:ext cx="2685000" cy="24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The luteal phase begins once </a:t>
            </a:r>
            <a:r>
              <a:rPr lang="en" sz="2100"/>
              <a:t>ovulation</a:t>
            </a:r>
            <a:r>
              <a:rPr lang="en" sz="2100"/>
              <a:t> occurs (when the follicle ruptures), then the corpus luteum forms.</a:t>
            </a:r>
            <a:endParaRPr sz="2100"/>
          </a:p>
        </p:txBody>
      </p:sp>
      <p:pic>
        <p:nvPicPr>
          <p:cNvPr id="491" name="Google Shape;491;p16"/>
          <p:cNvPicPr preferRelativeResize="0"/>
          <p:nvPr/>
        </p:nvPicPr>
        <p:blipFill rotWithShape="1">
          <a:blip r:embed="rId3">
            <a:alphaModFix/>
          </a:blip>
          <a:srcRect b="8524" l="7667" r="6656" t="5800"/>
          <a:stretch/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2" name="Google Shape;492;p16"/>
          <p:cNvSpPr txBox="1"/>
          <p:nvPr>
            <p:ph idx="1" type="body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The follicular phase is defined by menstruation and dominant </a:t>
            </a:r>
            <a:r>
              <a:rPr lang="en" sz="2100"/>
              <a:t>follicle</a:t>
            </a:r>
            <a:r>
              <a:rPr lang="en" sz="2100"/>
              <a:t> growth.</a:t>
            </a:r>
            <a:endParaRPr sz="2100"/>
          </a:p>
        </p:txBody>
      </p:sp>
      <p:sp>
        <p:nvSpPr>
          <p:cNvPr id="493" name="Google Shape;493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as a Treatment: How it looks in Equations</a:t>
            </a:r>
            <a:endParaRPr/>
          </a:p>
        </p:txBody>
      </p:sp>
      <p:sp>
        <p:nvSpPr>
          <p:cNvPr id="900" name="Google Shape;900;p52"/>
          <p:cNvSpPr txBox="1"/>
          <p:nvPr>
            <p:ph idx="1" type="body"/>
          </p:nvPr>
        </p:nvSpPr>
        <p:spPr>
          <a:xfrm>
            <a:off x="1886100" y="1563475"/>
            <a:ext cx="53718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we increase Metformin, the two added parameters </a:t>
            </a:r>
            <a:endParaRPr/>
          </a:p>
        </p:txBody>
      </p:sp>
      <p:sp>
        <p:nvSpPr>
          <p:cNvPr id="901" name="Google Shape;901;p5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2" name="Google Shape;902;p52"/>
          <p:cNvPicPr preferRelativeResize="0"/>
          <p:nvPr/>
        </p:nvPicPr>
        <p:blipFill rotWithShape="1">
          <a:blip r:embed="rId3">
            <a:alphaModFix/>
          </a:blip>
          <a:srcRect b="52171" l="0" r="0" t="0"/>
          <a:stretch/>
        </p:blipFill>
        <p:spPr>
          <a:xfrm>
            <a:off x="639463" y="2404825"/>
            <a:ext cx="5507038" cy="3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2"/>
          <p:cNvPicPr preferRelativeResize="0"/>
          <p:nvPr/>
        </p:nvPicPr>
        <p:blipFill rotWithShape="1">
          <a:blip r:embed="rId3">
            <a:alphaModFix/>
          </a:blip>
          <a:srcRect b="0" l="9991" r="45206" t="52173"/>
          <a:stretch/>
        </p:blipFill>
        <p:spPr>
          <a:xfrm>
            <a:off x="6062600" y="2464000"/>
            <a:ext cx="2515199" cy="3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2"/>
          <p:cNvPicPr preferRelativeResize="0"/>
          <p:nvPr/>
        </p:nvPicPr>
        <p:blipFill rotWithShape="1">
          <a:blip r:embed="rId4">
            <a:alphaModFix/>
          </a:blip>
          <a:srcRect b="0" l="30201" r="0" t="0"/>
          <a:stretch/>
        </p:blipFill>
        <p:spPr>
          <a:xfrm>
            <a:off x="877138" y="3247925"/>
            <a:ext cx="1282325" cy="34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52"/>
          <p:cNvCxnSpPr>
            <a:endCxn id="904" idx="0"/>
          </p:cNvCxnSpPr>
          <p:nvPr/>
        </p:nvCxnSpPr>
        <p:spPr>
          <a:xfrm>
            <a:off x="1515000" y="2752925"/>
            <a:ext cx="3300" cy="495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52"/>
          <p:cNvCxnSpPr>
            <a:stCxn id="904" idx="2"/>
          </p:cNvCxnSpPr>
          <p:nvPr/>
        </p:nvCxnSpPr>
        <p:spPr>
          <a:xfrm flipH="1">
            <a:off x="1515000" y="3589350"/>
            <a:ext cx="3300" cy="362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7" name="Google Shape;907;p52"/>
          <p:cNvSpPr txBox="1"/>
          <p:nvPr/>
        </p:nvSpPr>
        <p:spPr>
          <a:xfrm>
            <a:off x="1370050" y="3834975"/>
            <a:ext cx="57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52"/>
          <p:cNvCxnSpPr/>
          <p:nvPr/>
        </p:nvCxnSpPr>
        <p:spPr>
          <a:xfrm>
            <a:off x="2252850" y="2752925"/>
            <a:ext cx="705000" cy="388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9" name="Google Shape;909;p52"/>
          <p:cNvPicPr preferRelativeResize="0"/>
          <p:nvPr/>
        </p:nvPicPr>
        <p:blipFill rotWithShape="1">
          <a:blip r:embed="rId5">
            <a:alphaModFix/>
          </a:blip>
          <a:srcRect b="2963" l="0" r="0" t="2972"/>
          <a:stretch/>
        </p:blipFill>
        <p:spPr>
          <a:xfrm>
            <a:off x="3003876" y="3141726"/>
            <a:ext cx="1362714" cy="49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52"/>
          <p:cNvCxnSpPr/>
          <p:nvPr/>
        </p:nvCxnSpPr>
        <p:spPr>
          <a:xfrm>
            <a:off x="4531838" y="3339200"/>
            <a:ext cx="750900" cy="6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1" name="Google Shape;9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1363" y="3102450"/>
            <a:ext cx="656724" cy="5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2"/>
          <p:cNvSpPr txBox="1"/>
          <p:nvPr/>
        </p:nvSpPr>
        <p:spPr>
          <a:xfrm>
            <a:off x="7174000" y="3057800"/>
            <a:ext cx="75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13" name="Google Shape;913;p52"/>
          <p:cNvCxnSpPr/>
          <p:nvPr/>
        </p:nvCxnSpPr>
        <p:spPr>
          <a:xfrm>
            <a:off x="6396700" y="3369588"/>
            <a:ext cx="7773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Metformin Graphs: mf = 0</a:t>
            </a:r>
            <a:endParaRPr/>
          </a:p>
        </p:txBody>
      </p:sp>
      <p:sp>
        <p:nvSpPr>
          <p:cNvPr id="919" name="Google Shape;919;p5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" name="Google Shape;9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5" y="1532287"/>
            <a:ext cx="2915175" cy="12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924" y="2289275"/>
            <a:ext cx="2915200" cy="133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87" y="1574713"/>
            <a:ext cx="2771825" cy="124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301" y="2946200"/>
            <a:ext cx="2863612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886" y="2808225"/>
            <a:ext cx="2728337" cy="12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4"/>
          <p:cNvSpPr txBox="1"/>
          <p:nvPr>
            <p:ph type="title"/>
          </p:nvPr>
        </p:nvSpPr>
        <p:spPr>
          <a:xfrm>
            <a:off x="1040675" y="1530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LH </a:t>
            </a:r>
            <a:r>
              <a:rPr lang="en"/>
              <a:t>as </a:t>
            </a:r>
            <a:r>
              <a:rPr lang="en"/>
              <a:t>Metformin is Increased</a:t>
            </a:r>
            <a:endParaRPr/>
          </a:p>
        </p:txBody>
      </p:sp>
      <p:sp>
        <p:nvSpPr>
          <p:cNvPr id="930" name="Google Shape;930;p5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" name="Google Shape;931;p54"/>
          <p:cNvPicPr preferRelativeResize="0"/>
          <p:nvPr/>
        </p:nvPicPr>
        <p:blipFill rotWithShape="1">
          <a:blip r:embed="rId3">
            <a:alphaModFix/>
          </a:blip>
          <a:srcRect b="0" l="0" r="30099" t="0"/>
          <a:stretch/>
        </p:blipFill>
        <p:spPr>
          <a:xfrm>
            <a:off x="51250" y="1326263"/>
            <a:ext cx="2167425" cy="1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4"/>
          <p:cNvPicPr preferRelativeResize="0"/>
          <p:nvPr/>
        </p:nvPicPr>
        <p:blipFill rotWithShape="1">
          <a:blip r:embed="rId4">
            <a:alphaModFix/>
          </a:blip>
          <a:srcRect b="0" l="0" r="30099" t="0"/>
          <a:stretch/>
        </p:blipFill>
        <p:spPr>
          <a:xfrm>
            <a:off x="2826687" y="1326250"/>
            <a:ext cx="2167425" cy="1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600" y="1326242"/>
            <a:ext cx="3100750" cy="131872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4"/>
          <p:cNvSpPr txBox="1"/>
          <p:nvPr/>
        </p:nvSpPr>
        <p:spPr>
          <a:xfrm>
            <a:off x="103925" y="901700"/>
            <a:ext cx="14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5" name="Google Shape;935;p54"/>
          <p:cNvSpPr txBox="1"/>
          <p:nvPr/>
        </p:nvSpPr>
        <p:spPr>
          <a:xfrm>
            <a:off x="2826675" y="926075"/>
            <a:ext cx="14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10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6" name="Google Shape;936;p54"/>
          <p:cNvSpPr txBox="1"/>
          <p:nvPr/>
        </p:nvSpPr>
        <p:spPr>
          <a:xfrm>
            <a:off x="5674600" y="901700"/>
            <a:ext cx="14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Mf = 15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37" name="Google Shape;9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925" y="2760970"/>
            <a:ext cx="2167425" cy="132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6675" y="2644976"/>
            <a:ext cx="2357246" cy="14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4600" y="2571425"/>
            <a:ext cx="3328790" cy="14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5"/>
          <p:cNvSpPr txBox="1"/>
          <p:nvPr>
            <p:ph type="title"/>
          </p:nvPr>
        </p:nvSpPr>
        <p:spPr>
          <a:xfrm>
            <a:off x="1073700" y="5566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945" name="Google Shape;945;p5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6" name="Google Shape;946;p55"/>
          <p:cNvPicPr preferRelativeResize="0"/>
          <p:nvPr/>
        </p:nvPicPr>
        <p:blipFill rotWithShape="1">
          <a:blip r:embed="rId3">
            <a:alphaModFix/>
          </a:blip>
          <a:srcRect b="0" l="0" r="30458" t="0"/>
          <a:stretch/>
        </p:blipFill>
        <p:spPr>
          <a:xfrm>
            <a:off x="5362550" y="1427438"/>
            <a:ext cx="2200376" cy="29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5"/>
          <p:cNvSpPr txBox="1"/>
          <p:nvPr>
            <p:ph idx="1" type="body"/>
          </p:nvPr>
        </p:nvSpPr>
        <p:spPr>
          <a:xfrm>
            <a:off x="669475" y="1524850"/>
            <a:ext cx="44826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/>
              <a:t>Figure out more optimal parameter changes and implement them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/>
              <a:t>Make sure parameters that changed got implemented correctly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61" name="Google Shape;961;p57"/>
          <p:cNvSpPr txBox="1"/>
          <p:nvPr>
            <p:ph idx="1" type="body"/>
          </p:nvPr>
        </p:nvSpPr>
        <p:spPr>
          <a:xfrm>
            <a:off x="1131500" y="1552950"/>
            <a:ext cx="71634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/>
              <a:t>Figure out more optimal parameter changes and implement them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/>
              <a:t>Build a system of differential equations to model Insulin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￮"/>
            </a:pPr>
            <a:r>
              <a:rPr lang="en"/>
              <a:t>Replace Insulin Ratio with modeled Insulin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/>
              <a:t>Incorporate</a:t>
            </a:r>
            <a:r>
              <a:rPr lang="en"/>
              <a:t> more symptoms and treatments of PCOS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/>
              <a:t>Better PCOS data → better model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58"/>
          <p:cNvSpPr txBox="1"/>
          <p:nvPr>
            <p:ph type="title"/>
          </p:nvPr>
        </p:nvSpPr>
        <p:spPr>
          <a:xfrm>
            <a:off x="1073700" y="762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pic>
        <p:nvPicPr>
          <p:cNvPr id="969" name="Google Shape;9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49" y="777775"/>
            <a:ext cx="3597190" cy="39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464" y="777775"/>
            <a:ext cx="4333884" cy="39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8"/>
          <p:cNvSpPr/>
          <p:nvPr/>
        </p:nvSpPr>
        <p:spPr>
          <a:xfrm>
            <a:off x="6328825" y="1432975"/>
            <a:ext cx="2408700" cy="21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2" name="Google Shape;972;p58"/>
          <p:cNvSpPr/>
          <p:nvPr/>
        </p:nvSpPr>
        <p:spPr>
          <a:xfrm>
            <a:off x="4355475" y="1645075"/>
            <a:ext cx="2408700" cy="21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3" name="Google Shape;973;p58"/>
          <p:cNvSpPr/>
          <p:nvPr/>
        </p:nvSpPr>
        <p:spPr>
          <a:xfrm>
            <a:off x="4280900" y="3011250"/>
            <a:ext cx="2408700" cy="21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9"/>
          <p:cNvSpPr txBox="1"/>
          <p:nvPr>
            <p:ph idx="4294967295" type="ctrTitle"/>
          </p:nvPr>
        </p:nvSpPr>
        <p:spPr>
          <a:xfrm>
            <a:off x="1275150" y="12699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YOU!</a:t>
            </a:r>
            <a:endParaRPr sz="10000"/>
          </a:p>
        </p:txBody>
      </p:sp>
      <p:sp>
        <p:nvSpPr>
          <p:cNvPr id="979" name="Google Shape;979;p5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59"/>
          <p:cNvSpPr txBox="1"/>
          <p:nvPr/>
        </p:nvSpPr>
        <p:spPr>
          <a:xfrm>
            <a:off x="152100" y="2429750"/>
            <a:ext cx="883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highlight>
                  <a:srgbClr val="FFFFFF"/>
                </a:highlight>
                <a:latin typeface="Oswald Light"/>
                <a:ea typeface="Oswald Light"/>
                <a:cs typeface="Oswald Light"/>
                <a:sym typeface="Oswald Light"/>
              </a:rPr>
              <a:t>Contact DahlmanN@cwu.edu for questions</a:t>
            </a:r>
            <a:endParaRPr sz="1800">
              <a:solidFill>
                <a:srgbClr val="28324A"/>
              </a:solidFill>
              <a:highlight>
                <a:srgbClr val="FFFFFF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highlight>
                  <a:srgbClr val="FFFFFF"/>
                </a:highlight>
                <a:latin typeface="Oswald Light"/>
                <a:ea typeface="Oswald Light"/>
                <a:cs typeface="Oswald Light"/>
                <a:sym typeface="Oswald Light"/>
              </a:rPr>
              <a:t>Matthew Cowen, Nolan Dahlman, Felicia Pursner, Nate Wilson</a:t>
            </a:r>
            <a:endParaRPr sz="1800">
              <a:solidFill>
                <a:srgbClr val="28324A"/>
              </a:solidFill>
              <a:highlight>
                <a:srgbClr val="FFFFFF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highlight>
                  <a:srgbClr val="FFFFFF"/>
                </a:highlight>
                <a:latin typeface="Oswald Light"/>
                <a:ea typeface="Oswald Light"/>
                <a:cs typeface="Oswald Light"/>
                <a:sym typeface="Oswald Light"/>
              </a:rPr>
              <a:t>Advisor: Dr. Brandy Wiegers</a:t>
            </a:r>
            <a:endParaRPr sz="1800">
              <a:solidFill>
                <a:srgbClr val="28324A"/>
              </a:solidFill>
              <a:highlight>
                <a:srgbClr val="FFFFFF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Oswald Light"/>
                <a:ea typeface="Oswald Light"/>
                <a:cs typeface="Oswald Light"/>
                <a:sym typeface="Oswald Light"/>
              </a:rPr>
              <a:t>This presentation summarized the results of the </a:t>
            </a:r>
            <a:r>
              <a:rPr lang="en" sz="1800">
                <a:solidFill>
                  <a:srgbClr val="28324A"/>
                </a:solidFill>
                <a:highlight>
                  <a:srgbClr val="FFFFFF"/>
                </a:highlight>
                <a:latin typeface="Oswald Light"/>
                <a:ea typeface="Oswald Light"/>
                <a:cs typeface="Oswald Light"/>
                <a:sym typeface="Oswald Light"/>
              </a:rPr>
              <a:t>CC-REU NSF summer REU experience (DMS-2050692)</a:t>
            </a:r>
            <a:endParaRPr sz="1800">
              <a:solidFill>
                <a:srgbClr val="28324A"/>
              </a:solidFill>
              <a:highlight>
                <a:srgbClr val="FFFFFF"/>
              </a:highlight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6" name="Google Shape;986;p60"/>
          <p:cNvSpPr txBox="1"/>
          <p:nvPr/>
        </p:nvSpPr>
        <p:spPr>
          <a:xfrm>
            <a:off x="839100" y="0"/>
            <a:ext cx="2024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1. Dr Brandy</a:t>
            </a:r>
            <a:endParaRPr>
              <a:highlight>
                <a:srgbClr val="FFFF00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4.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5. Felicia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6. Felicia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7. </a:t>
            </a: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Felicia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8.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9.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10.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11.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12.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13.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14.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15.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16.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17.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18.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19.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20.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7" name="Google Shape;987;p60"/>
          <p:cNvSpPr txBox="1"/>
          <p:nvPr/>
        </p:nvSpPr>
        <p:spPr>
          <a:xfrm>
            <a:off x="2863800" y="0"/>
            <a:ext cx="2024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22.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23. Felicia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27. </a:t>
            </a: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Felicia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30. Felicia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31. Felicia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32.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33.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34.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35.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36.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37.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38. Nolan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39. Matt</a:t>
            </a:r>
            <a:endParaRPr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40. Matt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8" name="Google Shape;988;p60"/>
          <p:cNvSpPr txBox="1"/>
          <p:nvPr/>
        </p:nvSpPr>
        <p:spPr>
          <a:xfrm>
            <a:off x="4888500" y="0"/>
            <a:ext cx="20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43.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44.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45. Nate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9" name="Google Shape;989;p60"/>
          <p:cNvSpPr txBox="1"/>
          <p:nvPr/>
        </p:nvSpPr>
        <p:spPr>
          <a:xfrm>
            <a:off x="6678775" y="2450125"/>
            <a:ext cx="195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Matt: 9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Felicia: 7</a:t>
            </a:r>
            <a:endParaRPr>
              <a:highlight>
                <a:schemeClr val="accent5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Nate: 12</a:t>
            </a:r>
            <a:endParaRPr>
              <a:highlight>
                <a:schemeClr val="l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Nolan: 9</a:t>
            </a:r>
            <a:endParaRPr>
              <a:highlight>
                <a:schemeClr val="accent2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1"/>
          <p:cNvSpPr txBox="1"/>
          <p:nvPr>
            <p:ph type="title"/>
          </p:nvPr>
        </p:nvSpPr>
        <p:spPr>
          <a:xfrm>
            <a:off x="2880900" y="76200"/>
            <a:ext cx="69966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Treatments for PCOS</a:t>
            </a:r>
            <a:endParaRPr sz="3500"/>
          </a:p>
        </p:txBody>
      </p:sp>
      <p:grpSp>
        <p:nvGrpSpPr>
          <p:cNvPr id="995" name="Google Shape;995;p61"/>
          <p:cNvGrpSpPr/>
          <p:nvPr/>
        </p:nvGrpSpPr>
        <p:grpSpPr>
          <a:xfrm>
            <a:off x="1552407" y="76194"/>
            <a:ext cx="4271657" cy="4369514"/>
            <a:chOff x="2768474" y="949849"/>
            <a:chExt cx="2944752" cy="3170450"/>
          </a:xfrm>
        </p:grpSpPr>
        <p:sp>
          <p:nvSpPr>
            <p:cNvPr id="996" name="Google Shape;996;p61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1"/>
            <p:cNvSpPr/>
            <p:nvPr/>
          </p:nvSpPr>
          <p:spPr>
            <a:xfrm flipH="1" rot="5400000">
              <a:off x="3109874" y="2754999"/>
              <a:ext cx="1365300" cy="1365300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1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1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fmla="val 100000" name="adj"/>
              </a:avLst>
            </a:pr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6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1" name="Google Shape;1001;p61"/>
          <p:cNvSpPr txBox="1"/>
          <p:nvPr/>
        </p:nvSpPr>
        <p:spPr>
          <a:xfrm>
            <a:off x="1552400" y="531800"/>
            <a:ext cx="246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Type II diabetes medicine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Lowers insulin and androgen levels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Lowers BMI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Solves the root problem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Metformin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2" name="Google Shape;1002;p61"/>
          <p:cNvSpPr txBox="1"/>
          <p:nvPr/>
        </p:nvSpPr>
        <p:spPr>
          <a:xfrm>
            <a:off x="2047100" y="2566225"/>
            <a:ext cx="196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Lifestyle Changes</a:t>
            </a:r>
            <a:endParaRPr i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Normalize hormones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Improve insulin use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 BMI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Diet changes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3" name="Google Shape;1003;p61"/>
          <p:cNvSpPr txBox="1"/>
          <p:nvPr/>
        </p:nvSpPr>
        <p:spPr>
          <a:xfrm>
            <a:off x="4168000" y="1255100"/>
            <a:ext cx="177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-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Options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-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Rebalance hormones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-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Clear acne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Source Sans Pro"/>
                <a:ea typeface="Source Sans Pro"/>
                <a:cs typeface="Source Sans Pro"/>
                <a:sym typeface="Source Sans Pro"/>
              </a:rPr>
              <a:t>Birth Control</a:t>
            </a:r>
            <a:endParaRPr i="1"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61"/>
          <p:cNvSpPr txBox="1"/>
          <p:nvPr/>
        </p:nvSpPr>
        <p:spPr>
          <a:xfrm>
            <a:off x="4168000" y="2566225"/>
            <a:ext cx="177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Infertility</a:t>
            </a:r>
            <a:endParaRPr i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 BMI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Clomiphene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IVF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Surgery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"/>
          <p:cNvSpPr txBox="1"/>
          <p:nvPr>
            <p:ph idx="4294967295" type="body"/>
          </p:nvPr>
        </p:nvSpPr>
        <p:spPr>
          <a:xfrm>
            <a:off x="448300" y="1717750"/>
            <a:ext cx="3575400" cy="25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Active Hormones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Follicle Stimulating Hormone (FSH) spikes twice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Luteinizing Hormone (LH) spikes once before ovulation.</a:t>
            </a:r>
            <a:endParaRPr/>
          </a:p>
        </p:txBody>
      </p:sp>
      <p:sp>
        <p:nvSpPr>
          <p:cNvPr id="499" name="Google Shape;499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0" name="Google Shape;500;p17"/>
          <p:cNvGrpSpPr/>
          <p:nvPr/>
        </p:nvGrpSpPr>
        <p:grpSpPr>
          <a:xfrm>
            <a:off x="3818727" y="1745268"/>
            <a:ext cx="5108283" cy="2758515"/>
            <a:chOff x="1177450" y="241631"/>
            <a:chExt cx="6173152" cy="3616776"/>
          </a:xfrm>
        </p:grpSpPr>
        <p:sp>
          <p:nvSpPr>
            <p:cNvPr id="501" name="Google Shape;501;p1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3475" y="1912700"/>
            <a:ext cx="3952500" cy="23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2"/>
          <p:cNvSpPr txBox="1"/>
          <p:nvPr>
            <p:ph type="title"/>
          </p:nvPr>
        </p:nvSpPr>
        <p:spPr>
          <a:xfrm>
            <a:off x="2873825" y="69125"/>
            <a:ext cx="69966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Treatments for PCOS</a:t>
            </a:r>
            <a:endParaRPr sz="3500"/>
          </a:p>
        </p:txBody>
      </p:sp>
      <p:grpSp>
        <p:nvGrpSpPr>
          <p:cNvPr id="1010" name="Google Shape;1010;p62"/>
          <p:cNvGrpSpPr/>
          <p:nvPr/>
        </p:nvGrpSpPr>
        <p:grpSpPr>
          <a:xfrm rot="10800000">
            <a:off x="403278" y="290075"/>
            <a:ext cx="4101450" cy="4158679"/>
            <a:chOff x="2768474" y="949849"/>
            <a:chExt cx="2944752" cy="3170450"/>
          </a:xfrm>
        </p:grpSpPr>
        <p:sp>
          <p:nvSpPr>
            <p:cNvPr id="1011" name="Google Shape;1011;p62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 flipH="1" rot="5400000">
              <a:off x="3109874" y="2754999"/>
              <a:ext cx="1365300" cy="1365300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fmla="val 100000" name="adj"/>
              </a:avLst>
            </a:pr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6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62"/>
          <p:cNvSpPr txBox="1"/>
          <p:nvPr/>
        </p:nvSpPr>
        <p:spPr>
          <a:xfrm>
            <a:off x="2162725" y="2184200"/>
            <a:ext cx="2342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Metformin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Type II diabetes medicine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Lowers insulin and androgen levels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Lowers BMI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-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Solves the root problem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7" name="Google Shape;1017;p62"/>
          <p:cNvSpPr txBox="1"/>
          <p:nvPr/>
        </p:nvSpPr>
        <p:spPr>
          <a:xfrm>
            <a:off x="2162725" y="375725"/>
            <a:ext cx="1905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Normalize hormones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Improve insulin use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 BMI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Diet changes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Lifestyle Changes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8" name="Google Shape;1018;p62"/>
          <p:cNvSpPr txBox="1"/>
          <p:nvPr/>
        </p:nvSpPr>
        <p:spPr>
          <a:xfrm>
            <a:off x="549100" y="2184200"/>
            <a:ext cx="1445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Source Sans Pro"/>
                <a:ea typeface="Source Sans Pro"/>
                <a:cs typeface="Source Sans Pro"/>
                <a:sym typeface="Source Sans Pro"/>
              </a:rPr>
              <a:t>Birth Control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-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Options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-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Rebalance hormones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-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Clear acne</a:t>
            </a:r>
            <a:endParaRPr i="1"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9" name="Google Shape;1019;p62"/>
          <p:cNvSpPr txBox="1"/>
          <p:nvPr/>
        </p:nvSpPr>
        <p:spPr>
          <a:xfrm>
            <a:off x="403275" y="806825"/>
            <a:ext cx="159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 BMI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Clomiphene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IVF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Surgery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Infertility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8"/>
          <p:cNvSpPr txBox="1"/>
          <p:nvPr>
            <p:ph idx="4294967295" type="body"/>
          </p:nvPr>
        </p:nvSpPr>
        <p:spPr>
          <a:xfrm>
            <a:off x="448300" y="2395138"/>
            <a:ext cx="3575400" cy="15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Hormone System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Connects the brain and the ovaries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Positive feedback loop</a:t>
            </a:r>
            <a:endParaRPr/>
          </a:p>
        </p:txBody>
      </p:sp>
      <p:sp>
        <p:nvSpPr>
          <p:cNvPr id="511" name="Google Shape;511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38" y="1403075"/>
            <a:ext cx="3575401" cy="353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"/>
          <p:cNvSpPr txBox="1"/>
          <p:nvPr>
            <p:ph idx="4294967295" type="body"/>
          </p:nvPr>
        </p:nvSpPr>
        <p:spPr>
          <a:xfrm>
            <a:off x="433050" y="2298363"/>
            <a:ext cx="3575400" cy="15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Two-Gonadotropin Hypothesis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1800"/>
              <a:t>Estradiol  → Progesterone →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LH → Androgen</a:t>
            </a:r>
            <a:endParaRPr/>
          </a:p>
        </p:txBody>
      </p:sp>
      <p:sp>
        <p:nvSpPr>
          <p:cNvPr id="518" name="Google Shape;518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9" name="Google Shape;5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450" y="1917363"/>
            <a:ext cx="49053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9"/>
          <p:cNvSpPr/>
          <p:nvPr/>
        </p:nvSpPr>
        <p:spPr>
          <a:xfrm>
            <a:off x="4751100" y="3699925"/>
            <a:ext cx="1443600" cy="2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>
            <a:off x="6711425" y="3699925"/>
            <a:ext cx="1443600" cy="2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 txBox="1"/>
          <p:nvPr/>
        </p:nvSpPr>
        <p:spPr>
          <a:xfrm>
            <a:off x="6783875" y="3618925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Testosterone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Google Shape;523;p19"/>
          <p:cNvSpPr txBox="1"/>
          <p:nvPr/>
        </p:nvSpPr>
        <p:spPr>
          <a:xfrm>
            <a:off x="4960150" y="3618925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Testosterone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4" name="Google Shape;524;p19"/>
          <p:cNvSpPr/>
          <p:nvPr/>
        </p:nvSpPr>
        <p:spPr>
          <a:xfrm>
            <a:off x="6569525" y="3050813"/>
            <a:ext cx="1443600" cy="2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>
            <a:off x="6511675" y="2482725"/>
            <a:ext cx="1443600" cy="2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 txBox="1"/>
          <p:nvPr/>
        </p:nvSpPr>
        <p:spPr>
          <a:xfrm>
            <a:off x="6783875" y="2969825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Aromatization</a:t>
            </a:r>
            <a:endParaRPr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7" name="Google Shape;527;p19"/>
          <p:cNvSpPr txBox="1"/>
          <p:nvPr/>
        </p:nvSpPr>
        <p:spPr>
          <a:xfrm>
            <a:off x="6783875" y="2401725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Estrogen</a:t>
            </a:r>
            <a:endParaRPr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0"/>
          <p:cNvSpPr txBox="1"/>
          <p:nvPr>
            <p:ph idx="4294967295" type="body"/>
          </p:nvPr>
        </p:nvSpPr>
        <p:spPr>
          <a:xfrm>
            <a:off x="448300" y="1797550"/>
            <a:ext cx="3575400" cy="24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Polycystic Ovarian Syndrome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PCOS is defined by the presence of ovarian cysts in ovulating patients.</a:t>
            </a:r>
            <a:r>
              <a:rPr lang="en"/>
              <a:t> Other symptoms include excess testosterone and anovulatory infertility.</a:t>
            </a:r>
            <a:endParaRPr/>
          </a:p>
        </p:txBody>
      </p:sp>
      <p:sp>
        <p:nvSpPr>
          <p:cNvPr id="533" name="Google Shape;533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925" y="1413675"/>
            <a:ext cx="3532849" cy="35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Modeling</a:t>
            </a:r>
            <a:endParaRPr/>
          </a:p>
        </p:txBody>
      </p:sp>
      <p:sp>
        <p:nvSpPr>
          <p:cNvPr id="540" name="Google Shape;540;p21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made it and how it works</a:t>
            </a:r>
            <a:endParaRPr/>
          </a:p>
        </p:txBody>
      </p:sp>
      <p:sp>
        <p:nvSpPr>
          <p:cNvPr id="541" name="Google Shape;541;p2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42" name="Google Shape;542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